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3" r:id="rId3"/>
    <p:sldId id="375" r:id="rId4"/>
    <p:sldId id="374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17" r:id="rId13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4192" autoAdjust="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4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Hoofdstuk </a:t>
            </a:r>
            <a:r>
              <a:rPr lang="nl-NL" sz="3600" b="1" dirty="0">
                <a:solidFill>
                  <a:schemeClr val="bg1"/>
                </a:solidFill>
              </a:rPr>
              <a:t>8</a:t>
            </a:r>
            <a:r>
              <a:rPr lang="nl-NL" sz="3600" b="1" dirty="0" smtClean="0">
                <a:solidFill>
                  <a:schemeClr val="bg1"/>
                </a:solidFill>
              </a:rPr>
              <a:t/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Licht</a:t>
            </a:r>
            <a:endParaRPr lang="nl-NL" sz="19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312368" cy="496563"/>
          </a:xfrm>
        </p:spPr>
        <p:txBody>
          <a:bodyPr>
            <a:noAutofit/>
          </a:bodyPr>
          <a:lstStyle/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8.1 Licht en schaduw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r="27086"/>
          <a:stretch/>
        </p:blipFill>
        <p:spPr bwMode="auto">
          <a:xfrm>
            <a:off x="5004047" y="2439977"/>
            <a:ext cx="2376266" cy="3456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8" r="17503"/>
          <a:stretch/>
        </p:blipFill>
        <p:spPr bwMode="auto">
          <a:xfrm>
            <a:off x="7452320" y="2439977"/>
            <a:ext cx="1691680" cy="345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r="40716"/>
          <a:stretch/>
        </p:blipFill>
        <p:spPr bwMode="auto">
          <a:xfrm>
            <a:off x="-3725" y="2439977"/>
            <a:ext cx="1623397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Kernschaduw en halfschaduw</a:t>
            </a:r>
          </a:p>
          <a:p>
            <a:r>
              <a:rPr lang="nl-NL" dirty="0" smtClean="0"/>
              <a:t>Voorwerp verlicht door </a:t>
            </a:r>
            <a:r>
              <a:rPr lang="nl-NL" u="sng" dirty="0" smtClean="0"/>
              <a:t>één lamp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duidelijk schaduwbeeld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Overgang van licht naar donker is scherp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Voorwerp verlicht door </a:t>
            </a:r>
            <a:r>
              <a:rPr lang="nl-NL" u="sng" dirty="0" smtClean="0">
                <a:sym typeface="Wingdings" panose="05000000000000000000" pitchFamily="2" charset="2"/>
              </a:rPr>
              <a:t>twee</a:t>
            </a:r>
            <a:br>
              <a:rPr lang="nl-NL" u="sng" dirty="0" smtClean="0">
                <a:sym typeface="Wingdings" panose="05000000000000000000" pitchFamily="2" charset="2"/>
              </a:rPr>
            </a:br>
            <a:r>
              <a:rPr lang="nl-NL" u="sng" dirty="0" smtClean="0">
                <a:sym typeface="Wingdings" panose="05000000000000000000" pitchFamily="2" charset="2"/>
              </a:rPr>
              <a:t>lampen</a:t>
            </a:r>
            <a:r>
              <a:rPr lang="nl-NL" dirty="0" smtClean="0">
                <a:sym typeface="Wingdings" panose="05000000000000000000" pitchFamily="2" charset="2"/>
              </a:rPr>
              <a:t>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twee schaduw-</a:t>
            </a:r>
            <a:b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beelden</a:t>
            </a:r>
            <a:endParaRPr lang="nl-NL" b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3675"/>
            <a:ext cx="3224894" cy="25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2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Plus</a:t>
            </a:r>
            <a:r>
              <a:rPr lang="nl-NL" b="1" dirty="0" smtClean="0"/>
              <a:t> Direct en indirect zonlicht</a:t>
            </a:r>
          </a:p>
          <a:p>
            <a:r>
              <a:rPr lang="nl-NL" dirty="0" smtClean="0"/>
              <a:t>Licht rechtstreeks van de lichtbron naar het voorwerp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direct licht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Licht wordt weerkaatst naar het voorwerp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indirect licht</a:t>
            </a:r>
            <a:endParaRPr lang="nl-NL" b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82" y="4293096"/>
            <a:ext cx="6810034" cy="2070250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757204" y="4149080"/>
            <a:ext cx="3343188" cy="232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2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05394"/>
            <a:ext cx="8352928" cy="1470025"/>
          </a:xfrm>
        </p:spPr>
        <p:txBody>
          <a:bodyPr/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§8.1 Licht en schaduw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210639" y="3284985"/>
            <a:ext cx="8679012" cy="2718472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Doelen: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</a:t>
            </a:r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kunt uitleggen wat het verschil is tussen een kunstmatige en een natuurlijke lichtbron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uitleggen wanneer je een voorwerp kunt zien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verklaren hoe een schaduwbeeld ontstaat</a:t>
            </a:r>
          </a:p>
          <a:p>
            <a:r>
              <a:rPr lang="nl-NL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schaduwbeelden tekenen</a:t>
            </a:r>
            <a:endParaRPr lang="nl-NL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6" y="6003457"/>
            <a:ext cx="1790855" cy="746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9" y="6248265"/>
            <a:ext cx="1371791" cy="257211"/>
          </a:xfrm>
          <a:prstGeom prst="rect">
            <a:avLst/>
          </a:prstGeom>
        </p:spPr>
      </p:pic>
      <p:pic>
        <p:nvPicPr>
          <p:cNvPr id="6" name="Afbeelding 5" descr="D:\Users\Inge\Documents\School\4. Stoas Vilentum Hogeschool\Stage Clusius College Alkmaar\Algemeen\Huisstijl\Kleurenbalk Clusius College kleu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8771"/>
            <a:ext cx="1547663" cy="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Afbeeldingsresultaat voor ster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65" y="3884144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Lichtbronnen</a:t>
            </a:r>
          </a:p>
          <a:p>
            <a:r>
              <a:rPr lang="nl-NL" b="1" dirty="0" smtClean="0">
                <a:solidFill>
                  <a:srgbClr val="8FAA32"/>
                </a:solidFill>
              </a:rPr>
              <a:t>Kunstmatige lichtbronnen</a:t>
            </a:r>
          </a:p>
          <a:p>
            <a:pPr lvl="1"/>
            <a:r>
              <a:rPr lang="nl-NL" dirty="0" smtClean="0"/>
              <a:t>Door mensen gemaakt</a:t>
            </a:r>
          </a:p>
          <a:p>
            <a:pPr lvl="3"/>
            <a:endParaRPr lang="nl-NL" dirty="0" smtClean="0"/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Natuurlijke lichtbronnen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Komen voor in de natuur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Afbeeldingsresultaat voor la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r="19778"/>
          <a:stretch/>
        </p:blipFill>
        <p:spPr bwMode="auto">
          <a:xfrm>
            <a:off x="5436096" y="1628799"/>
            <a:ext cx="110038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kaa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1435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kaar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r="19044"/>
          <a:stretch/>
        </p:blipFill>
        <p:spPr bwMode="auto">
          <a:xfrm>
            <a:off x="6703549" y="2534194"/>
            <a:ext cx="124158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kampvuur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123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Afbeeldingsresultaat voor 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84246"/>
            <a:ext cx="1512168" cy="12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bliksem-en-blikseminslag-bewegende-animatie-00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65" y="4977759"/>
            <a:ext cx="1710798" cy="15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0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18" y="3429000"/>
            <a:ext cx="5235562" cy="29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Lichtbronnen</a:t>
            </a:r>
          </a:p>
          <a:p>
            <a:r>
              <a:rPr lang="nl-NL" dirty="0" smtClean="0"/>
              <a:t>Lamp brandt </a:t>
            </a:r>
            <a:r>
              <a:rPr lang="nl-NL" dirty="0" smtClean="0">
                <a:sym typeface="Wingdings" panose="05000000000000000000" pitchFamily="2" charset="2"/>
              </a:rPr>
              <a:t> straalt licht uit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Licht beweegt alle kanten op, gaat van de lamp af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5576" y="36978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8FAA32"/>
                </a:solidFill>
              </a:rPr>
              <a:t>lichtstralen</a:t>
            </a:r>
            <a:endParaRPr lang="nl-NL" b="1" dirty="0">
              <a:solidFill>
                <a:srgbClr val="8FAA32"/>
              </a:solidFill>
            </a:endParaRPr>
          </a:p>
        </p:txBody>
      </p:sp>
      <p:cxnSp>
        <p:nvCxnSpPr>
          <p:cNvPr id="7" name="Gekromde verbindingslijn 6"/>
          <p:cNvCxnSpPr>
            <a:stCxn id="3" idx="3"/>
          </p:cNvCxnSpPr>
          <p:nvPr/>
        </p:nvCxnSpPr>
        <p:spPr>
          <a:xfrm>
            <a:off x="2627784" y="3959478"/>
            <a:ext cx="1224136" cy="430128"/>
          </a:xfrm>
          <a:prstGeom prst="curvedConnector3">
            <a:avLst/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8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" y="4283302"/>
            <a:ext cx="3910056" cy="217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Lichtbronnen</a:t>
            </a:r>
          </a:p>
          <a:p>
            <a:r>
              <a:rPr lang="nl-NL" dirty="0" smtClean="0"/>
              <a:t>Licht beweegt in </a:t>
            </a:r>
            <a:r>
              <a:rPr lang="nl-NL" b="1" dirty="0" smtClean="0">
                <a:solidFill>
                  <a:srgbClr val="8FAA32"/>
                </a:solidFill>
              </a:rPr>
              <a:t>rechte lijnen</a:t>
            </a:r>
          </a:p>
          <a:p>
            <a:pPr lvl="1"/>
            <a:r>
              <a:rPr lang="nl-NL" dirty="0" smtClean="0"/>
              <a:t>Valt een deel van dit licht </a:t>
            </a:r>
            <a:r>
              <a:rPr lang="nl-NL" u="sng" dirty="0" smtClean="0"/>
              <a:t>in je ogen</a:t>
            </a:r>
            <a:r>
              <a:rPr lang="nl-NL" dirty="0" smtClean="0"/>
              <a:t>? </a:t>
            </a:r>
            <a:r>
              <a:rPr lang="nl-NL" dirty="0" smtClean="0">
                <a:sym typeface="Wingdings" panose="05000000000000000000" pitchFamily="2" charset="2"/>
              </a:rPr>
              <a:t> Dan kun je de lamp </a:t>
            </a:r>
            <a:r>
              <a:rPr lang="nl-NL" u="sng" dirty="0" smtClean="0">
                <a:sym typeface="Wingdings" panose="05000000000000000000" pitchFamily="2" charset="2"/>
              </a:rPr>
              <a:t>zien</a:t>
            </a:r>
            <a:r>
              <a:rPr lang="nl-NL" dirty="0" smtClean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Hoe </a:t>
            </a:r>
            <a:r>
              <a:rPr lang="nl-NL" u="sng" dirty="0" smtClean="0">
                <a:sym typeface="Wingdings" panose="05000000000000000000" pitchFamily="2" charset="2"/>
              </a:rPr>
              <a:t>verder</a:t>
            </a:r>
            <a:r>
              <a:rPr lang="nl-NL" dirty="0" smtClean="0">
                <a:sym typeface="Wingdings" panose="05000000000000000000" pitchFamily="2" charset="2"/>
              </a:rPr>
              <a:t> bij de lamp vandaan, hoe </a:t>
            </a:r>
            <a:r>
              <a:rPr lang="nl-NL" u="sng" dirty="0" smtClean="0">
                <a:sym typeface="Wingdings" panose="05000000000000000000" pitchFamily="2" charset="2"/>
              </a:rPr>
              <a:t>zwakker</a:t>
            </a:r>
            <a:r>
              <a:rPr lang="nl-NL" dirty="0" smtClean="0">
                <a:sym typeface="Wingdings" panose="05000000000000000000" pitchFamily="2" charset="2"/>
              </a:rPr>
              <a:t> het licht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6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21" y="3284984"/>
            <a:ext cx="36861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Voorwerpen die zelf geen licht geven</a:t>
            </a:r>
          </a:p>
          <a:p>
            <a:r>
              <a:rPr lang="nl-NL" dirty="0" smtClean="0"/>
              <a:t>Dingen die zelf </a:t>
            </a:r>
            <a:r>
              <a:rPr lang="nl-NL" u="sng" dirty="0" smtClean="0"/>
              <a:t>geen licht</a:t>
            </a:r>
            <a:r>
              <a:rPr lang="nl-NL" dirty="0" smtClean="0"/>
              <a:t> geven, kun je alleen zien wanneer ze </a:t>
            </a:r>
            <a:r>
              <a:rPr lang="nl-NL" u="sng" dirty="0" smtClean="0"/>
              <a:t>verlicht</a:t>
            </a:r>
            <a:r>
              <a:rPr lang="nl-NL" dirty="0" smtClean="0"/>
              <a:t> worden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Licht dat op het voorwerp valt,</a:t>
            </a:r>
            <a:br>
              <a:rPr lang="nl-NL" dirty="0" smtClean="0"/>
            </a:br>
            <a:r>
              <a:rPr lang="nl-NL" dirty="0" smtClean="0"/>
              <a:t>wordt in alle richtingen</a:t>
            </a:r>
            <a:br>
              <a:rPr lang="nl-NL" dirty="0" smtClean="0"/>
            </a:br>
            <a:r>
              <a:rPr lang="nl-NL" dirty="0" smtClean="0"/>
              <a:t>teruggekaatst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diffuse</a:t>
            </a:r>
            <a:b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</a:b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terugkaatsing</a:t>
            </a:r>
            <a:endParaRPr lang="nl-NL" b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2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Voorwerpen die zelf geen licht geven</a:t>
            </a:r>
          </a:p>
          <a:p>
            <a:r>
              <a:rPr lang="nl-NL" dirty="0" smtClean="0"/>
              <a:t>De maan geeft zelf </a:t>
            </a:r>
            <a:r>
              <a:rPr lang="nl-NL" u="sng" dirty="0" smtClean="0"/>
              <a:t>geen licht</a:t>
            </a:r>
          </a:p>
          <a:p>
            <a:pPr lvl="1"/>
            <a:r>
              <a:rPr lang="nl-NL" dirty="0" smtClean="0"/>
              <a:t>Licht van de zon wordt </a:t>
            </a:r>
            <a:r>
              <a:rPr lang="nl-NL" u="sng" dirty="0" smtClean="0"/>
              <a:t>teruggekaatst</a:t>
            </a:r>
            <a:r>
              <a:rPr lang="nl-NL" dirty="0" smtClean="0"/>
              <a:t> door de maan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79" y="3515033"/>
            <a:ext cx="4084440" cy="272227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87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Schaduwbeelden maken</a:t>
            </a:r>
          </a:p>
          <a:p>
            <a:r>
              <a:rPr lang="nl-NL" dirty="0" smtClean="0"/>
              <a:t>Voorwerp houdt het licht van een lichtbron tegen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schaduw</a:t>
            </a:r>
            <a:r>
              <a:rPr lang="nl-NL" dirty="0" smtClean="0">
                <a:sym typeface="Wingdings" panose="05000000000000000000" pitchFamily="2" charset="2"/>
              </a:rPr>
              <a:t> ontstaat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b="1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Schaduw</a:t>
            </a:r>
            <a:r>
              <a:rPr lang="nl-NL" i="1" dirty="0" smtClean="0">
                <a:sym typeface="Wingdings" panose="05000000000000000000" pitchFamily="2" charset="2"/>
              </a:rPr>
              <a:t> = </a:t>
            </a:r>
            <a:r>
              <a:rPr lang="nl-NL" i="1" dirty="0">
                <a:sym typeface="Wingdings" panose="05000000000000000000" pitchFamily="2" charset="2"/>
              </a:rPr>
              <a:t>g</a:t>
            </a:r>
            <a:r>
              <a:rPr lang="nl-NL" i="1" dirty="0" smtClean="0">
                <a:sym typeface="Wingdings" panose="05000000000000000000" pitchFamily="2" charset="2"/>
              </a:rPr>
              <a:t>ebied waar het</a:t>
            </a:r>
            <a:br>
              <a:rPr lang="nl-NL" i="1" dirty="0" smtClean="0">
                <a:sym typeface="Wingdings" panose="05000000000000000000" pitchFamily="2" charset="2"/>
              </a:rPr>
            </a:br>
            <a:r>
              <a:rPr lang="nl-NL" i="1" dirty="0" smtClean="0">
                <a:sym typeface="Wingdings" panose="05000000000000000000" pitchFamily="2" charset="2"/>
              </a:rPr>
              <a:t>licht niet rechtstreeks kan</a:t>
            </a:r>
            <a:br>
              <a:rPr lang="nl-NL" i="1" dirty="0" smtClean="0">
                <a:sym typeface="Wingdings" panose="05000000000000000000" pitchFamily="2" charset="2"/>
              </a:rPr>
            </a:br>
            <a:r>
              <a:rPr lang="nl-NL" i="1" dirty="0" smtClean="0">
                <a:sym typeface="Wingdings" panose="05000000000000000000" pitchFamily="2" charset="2"/>
              </a:rPr>
              <a:t>komen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5277"/>
            <a:ext cx="3292224" cy="2633779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06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Licht en schaduw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Schaduwbeelden maken</a:t>
            </a:r>
          </a:p>
          <a:p>
            <a:r>
              <a:rPr lang="nl-NL" dirty="0" smtClean="0"/>
              <a:t>Licht gaat in </a:t>
            </a:r>
            <a:r>
              <a:rPr lang="nl-NL" u="sng" dirty="0" smtClean="0"/>
              <a:t>rechte lijnen</a:t>
            </a:r>
            <a:r>
              <a:rPr lang="nl-NL" dirty="0" smtClean="0"/>
              <a:t>, dus je kunt makkelijk een </a:t>
            </a:r>
            <a:r>
              <a:rPr lang="nl-NL" b="1" dirty="0" smtClean="0">
                <a:solidFill>
                  <a:srgbClr val="8FAA32"/>
                </a:solidFill>
              </a:rPr>
              <a:t>schaduwbeeld</a:t>
            </a:r>
            <a:r>
              <a:rPr lang="nl-NL" dirty="0" smtClean="0"/>
              <a:t> tekenen: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Teken de ‘randstralen’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Kleur het gebied achter het</a:t>
            </a:r>
            <a:br>
              <a:rPr lang="nl-NL" dirty="0" smtClean="0"/>
            </a:br>
            <a:r>
              <a:rPr lang="nl-NL" dirty="0" smtClean="0"/>
              <a:t>voorwerp, tussen de</a:t>
            </a:r>
            <a:br>
              <a:rPr lang="nl-NL" dirty="0" smtClean="0"/>
            </a:br>
            <a:r>
              <a:rPr lang="nl-NL" dirty="0" smtClean="0"/>
              <a:t>randstralen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78" y="3429000"/>
            <a:ext cx="3233054" cy="2835772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90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489</Words>
  <Application>Microsoft Office PowerPoint</Application>
  <PresentationFormat>Diavoorstelling (4:3)</PresentationFormat>
  <Paragraphs>98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Hoofdstuk 8 Licht</vt:lpstr>
      <vt:lpstr>§8.1 Licht en schaduw</vt:lpstr>
      <vt:lpstr>8.1 Licht en schaduw</vt:lpstr>
      <vt:lpstr>8.1 Licht en schaduw</vt:lpstr>
      <vt:lpstr>8.1 Licht en schaduw</vt:lpstr>
      <vt:lpstr>8.1 Licht en schaduw</vt:lpstr>
      <vt:lpstr>8.1 Licht en schaduw</vt:lpstr>
      <vt:lpstr>8.1 Licht en schaduw</vt:lpstr>
      <vt:lpstr>8.1 Licht en schaduw</vt:lpstr>
      <vt:lpstr>8.1 Licht en schaduw</vt:lpstr>
      <vt:lpstr>8.1 Licht en schaduw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393</cp:revision>
  <cp:lastPrinted>2015-01-10T16:11:12Z</cp:lastPrinted>
  <dcterms:created xsi:type="dcterms:W3CDTF">2014-09-23T08:37:22Z</dcterms:created>
  <dcterms:modified xsi:type="dcterms:W3CDTF">2020-03-16T13:28:09Z</dcterms:modified>
</cp:coreProperties>
</file>